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DF8B1-6B38-4D58-ABC1-1476A49DE60C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FE779-53BF-4638-BEDB-FB1804AAB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36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41FCB47-80FF-4378-81E4-73BAF71012FD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90E6DEE-80C2-4F2E-8E7A-54DC6EC5A5E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wilke@wilkecpa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Making Connections As A Trusted Advisor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4114800"/>
            <a:ext cx="6400800" cy="21336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Wilke &amp; Associates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Certified Public Accountants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And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Small Business Advisors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David M. Wilke, CPA, MBA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Managing Partner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648200" y="4724400"/>
            <a:ext cx="3581400" cy="87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May 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806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Today We Will Apply Your Business Intelligence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avoid the risks that accompany being a trusted advisor</a:t>
            </a:r>
          </a:p>
          <a:p>
            <a:r>
              <a:rPr lang="en-US" dirty="0" smtClean="0"/>
              <a:t>To capitalize on the rewards that accompany being a trusted advisor</a:t>
            </a:r>
          </a:p>
          <a:p>
            <a:r>
              <a:rPr lang="en-US" smtClean="0"/>
              <a:t>To qualify </a:t>
            </a:r>
            <a:r>
              <a:rPr lang="en-US" dirty="0" smtClean="0"/>
              <a:t>introductions</a:t>
            </a:r>
          </a:p>
          <a:p>
            <a:r>
              <a:rPr lang="en-US" dirty="0" smtClean="0"/>
              <a:t>To discuss compliance and disclosure issues</a:t>
            </a:r>
          </a:p>
          <a:p>
            <a:r>
              <a:rPr lang="en-US" dirty="0" smtClean="0"/>
              <a:t>And relate to “best practices” we promote at our firm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6352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Risks VS Rewards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Risks of being a trusted advisor</a:t>
            </a:r>
          </a:p>
          <a:p>
            <a:r>
              <a:rPr lang="en-US" dirty="0" smtClean="0"/>
              <a:t>Rewards of being a trusted advisor</a:t>
            </a:r>
          </a:p>
          <a:p>
            <a:r>
              <a:rPr lang="en-US" dirty="0" smtClean="0"/>
              <a:t>How I developed my network and relationships</a:t>
            </a:r>
          </a:p>
          <a:p>
            <a:r>
              <a:rPr lang="en-US" dirty="0" smtClean="0"/>
              <a:t>Example – Financial Advisors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8753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Qualifying 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Best practices to increase your value</a:t>
            </a:r>
          </a:p>
          <a:p>
            <a:pPr lvl="1"/>
            <a:r>
              <a:rPr lang="en-US" dirty="0" smtClean="0"/>
              <a:t>You know both parties</a:t>
            </a:r>
          </a:p>
          <a:p>
            <a:pPr lvl="1"/>
            <a:r>
              <a:rPr lang="en-US" dirty="0" smtClean="0"/>
              <a:t>You know they will be a fit for each other</a:t>
            </a:r>
          </a:p>
          <a:p>
            <a:pPr lvl="1"/>
            <a:r>
              <a:rPr lang="en-US" dirty="0" smtClean="0"/>
              <a:t>You back it</a:t>
            </a:r>
          </a:p>
          <a:p>
            <a:pPr lvl="2"/>
            <a:r>
              <a:rPr lang="en-US" dirty="0" smtClean="0"/>
              <a:t>Please meet or call the contact, if you don’t feel it is a good fit, let me know and I will introduce someone else</a:t>
            </a:r>
          </a:p>
          <a:p>
            <a:r>
              <a:rPr lang="en-US" dirty="0" smtClean="0"/>
              <a:t>Avoid giving a list to your client to “interview”</a:t>
            </a:r>
          </a:p>
          <a:p>
            <a:r>
              <a:rPr lang="en-US" dirty="0" smtClean="0"/>
              <a:t>A favorite connection story (2010 buyout introduction)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9079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Compliance And Disclosure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Documentation and fee disclosure issues</a:t>
            </a:r>
          </a:p>
          <a:p>
            <a:r>
              <a:rPr lang="en-US" dirty="0" smtClean="0"/>
              <a:t>Embarrassing introduction to a new financial advisor</a:t>
            </a:r>
          </a:p>
          <a:p>
            <a:r>
              <a:rPr lang="en-US" dirty="0" smtClean="0"/>
              <a:t>A bad introduction, turned good</a:t>
            </a:r>
          </a:p>
          <a:p>
            <a:r>
              <a:rPr lang="en-US" dirty="0" smtClean="0"/>
              <a:t>Biggest risk - likely new projects</a:t>
            </a:r>
          </a:p>
          <a:p>
            <a:r>
              <a:rPr lang="en-US" dirty="0" smtClean="0"/>
              <a:t>Lowest risk - likely qualified professionals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966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We Promote At Our Firm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Qualified introductions</a:t>
            </a:r>
          </a:p>
          <a:p>
            <a:r>
              <a:rPr lang="en-US" dirty="0" smtClean="0"/>
              <a:t>Anticipate future problems for our clients and find reputable advisors</a:t>
            </a:r>
          </a:p>
          <a:p>
            <a:r>
              <a:rPr lang="en-US" dirty="0" smtClean="0"/>
              <a:t>Historical  performance metrics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621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3" t="7123" r="9205" b="42368"/>
          <a:stretch/>
        </p:blipFill>
        <p:spPr>
          <a:xfrm>
            <a:off x="1219200" y="2362200"/>
            <a:ext cx="2368061" cy="2286000"/>
          </a:xfrm>
        </p:spPr>
      </p:pic>
      <p:sp>
        <p:nvSpPr>
          <p:cNvPr id="5" name="Subtitle 4"/>
          <p:cNvSpPr txBox="1">
            <a:spLocks/>
          </p:cNvSpPr>
          <p:nvPr/>
        </p:nvSpPr>
        <p:spPr>
          <a:xfrm>
            <a:off x="3810000" y="2286000"/>
            <a:ext cx="48768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en-US" sz="3000" dirty="0" smtClean="0"/>
              <a:t>David M. Wilke, CPA MBA </a:t>
            </a:r>
          </a:p>
          <a:p>
            <a:pPr marL="114300" indent="0">
              <a:buNone/>
            </a:pPr>
            <a:r>
              <a:rPr lang="en-US" dirty="0" smtClean="0">
                <a:hlinkClick r:id="rId3"/>
              </a:rPr>
              <a:t>dwilke@wilkecpa.com</a:t>
            </a: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sz="1600" dirty="0" smtClean="0"/>
              <a:t>510 Washington Avenue</a:t>
            </a:r>
          </a:p>
          <a:p>
            <a:pPr marL="114300" indent="0">
              <a:buNone/>
            </a:pPr>
            <a:r>
              <a:rPr lang="en-US" sz="1600" dirty="0" smtClean="0"/>
              <a:t>Carnegie, PA  15106</a:t>
            </a:r>
          </a:p>
          <a:p>
            <a:pPr marL="114300" indent="0">
              <a:buNone/>
            </a:pPr>
            <a:r>
              <a:rPr lang="en-US" sz="1600" dirty="0" smtClean="0"/>
              <a:t>412-278-2200</a:t>
            </a:r>
          </a:p>
          <a:p>
            <a:pPr marL="114300" indent="0">
              <a:buNone/>
            </a:pPr>
            <a:r>
              <a:rPr lang="en-US" sz="1600" dirty="0" smtClean="0"/>
              <a:t>412-278-1998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43000" y="4724400"/>
            <a:ext cx="6781800" cy="91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QUESTIONS?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COMMENTS?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3883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75</TotalTime>
  <Words>251</Words>
  <Application>Microsoft Office PowerPoint</Application>
  <PresentationFormat>On-screen Show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Austin</vt:lpstr>
      <vt:lpstr>Making Connections As A Trusted Advisor</vt:lpstr>
      <vt:lpstr>Today We Will Apply Your Business Intelligence</vt:lpstr>
      <vt:lpstr>Risks VS Rewards</vt:lpstr>
      <vt:lpstr>Qualifying Introductions</vt:lpstr>
      <vt:lpstr>Compliance And Disclosure</vt:lpstr>
      <vt:lpstr>What We Promote At Our Firm</vt:lpstr>
      <vt:lpstr>Thank You</vt:lpstr>
    </vt:vector>
  </TitlesOfParts>
  <Company>Thomson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Connections As A Trusted Advisor</dc:title>
  <dc:creator>Stefanie Grando</dc:creator>
  <cp:lastModifiedBy>Stefanie Grando</cp:lastModifiedBy>
  <cp:revision>12</cp:revision>
  <cp:lastPrinted>2016-05-20T17:05:25Z</cp:lastPrinted>
  <dcterms:created xsi:type="dcterms:W3CDTF">2016-05-20T12:56:23Z</dcterms:created>
  <dcterms:modified xsi:type="dcterms:W3CDTF">2016-05-20T17:57:40Z</dcterms:modified>
</cp:coreProperties>
</file>